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93" r:id="rId5"/>
    <p:sldId id="290" r:id="rId6"/>
    <p:sldId id="285" r:id="rId7"/>
    <p:sldId id="259" r:id="rId8"/>
    <p:sldId id="291" r:id="rId9"/>
    <p:sldId id="261" r:id="rId10"/>
    <p:sldId id="262" r:id="rId11"/>
    <p:sldId id="292" r:id="rId12"/>
    <p:sldId id="263" r:id="rId13"/>
    <p:sldId id="264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96" y="5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6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6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7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8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9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Сыры!$B$54:$B$73</c:f>
              <c:strCache>
                <c:ptCount val="20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  <c:pt idx="9">
                  <c:v>Благоустройство </c:v>
                </c:pt>
                <c:pt idx="10">
                  <c:v>Охрана окружающей среды</c:v>
                </c:pt>
                <c:pt idx="11">
                  <c:v>Профессиональное образование</c:v>
                </c:pt>
                <c:pt idx="12">
                  <c:v>Профилактика дорожно-транспортного травматизма</c:v>
                </c:pt>
                <c:pt idx="13">
                  <c:v>Охрана здоровья граждан от табачного дыма</c:v>
                </c:pt>
                <c:pt idx="14">
                  <c:v>Профилактика межнациональных конфликтов</c:v>
                </c:pt>
                <c:pt idx="15">
                  <c:v> Участие в городских праздничных мероприятий</c:v>
                </c:pt>
                <c:pt idx="16">
                  <c:v>Сохранение местных традиций</c:v>
                </c:pt>
                <c:pt idx="17">
                  <c:v>Организация досуговых мероприятий</c:v>
                </c:pt>
                <c:pt idx="18">
                  <c:v>Физкультурно-оздоровительные мероприятия</c:v>
                </c:pt>
                <c:pt idx="19">
                  <c:v>Средства массовой информации</c:v>
                </c:pt>
              </c:strCache>
            </c:strRef>
          </c:cat>
          <c:val>
            <c:numRef>
              <c:f>Сыры!$C$54:$C$73</c:f>
              <c:numCache>
                <c:formatCode>#\ ##0.0</c:formatCode>
                <c:ptCount val="20"/>
                <c:pt idx="0" formatCode="General">
                  <c:v>99.5</c:v>
                </c:pt>
                <c:pt idx="1">
                  <c:v>5.8</c:v>
                </c:pt>
                <c:pt idx="2">
                  <c:v>19</c:v>
                </c:pt>
                <c:pt idx="3">
                  <c:v>36.6</c:v>
                </c:pt>
                <c:pt idx="4">
                  <c:v>50.4</c:v>
                </c:pt>
                <c:pt idx="5">
                  <c:v>60.7</c:v>
                </c:pt>
                <c:pt idx="6">
                  <c:v>67</c:v>
                </c:pt>
                <c:pt idx="7">
                  <c:v>311.39999999999998</c:v>
                </c:pt>
                <c:pt idx="8">
                  <c:v>5.8</c:v>
                </c:pt>
                <c:pt idx="9">
                  <c:v>16988.599999999999</c:v>
                </c:pt>
                <c:pt idx="10">
                  <c:v>41.2</c:v>
                </c:pt>
                <c:pt idx="11">
                  <c:v>65.7</c:v>
                </c:pt>
                <c:pt idx="12">
                  <c:v>11.2</c:v>
                </c:pt>
                <c:pt idx="13">
                  <c:v>0</c:v>
                </c:pt>
                <c:pt idx="14">
                  <c:v>15.4</c:v>
                </c:pt>
                <c:pt idx="15">
                  <c:v>7247.4</c:v>
                </c:pt>
                <c:pt idx="16">
                  <c:v>1441.2</c:v>
                </c:pt>
                <c:pt idx="17">
                  <c:v>927.9</c:v>
                </c:pt>
                <c:pt idx="18">
                  <c:v>599.20000000000005</c:v>
                </c:pt>
                <c:pt idx="19">
                  <c:v>1650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Сыры!$B$54:$B$62</c:f>
              <c:strCache>
                <c:ptCount val="9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</c:strCache>
            </c:strRef>
          </c:cat>
          <c:val>
            <c:numRef>
              <c:f>Сыры!$C$54:$C$62</c:f>
              <c:numCache>
                <c:formatCode>#\ ##0.0</c:formatCode>
                <c:ptCount val="9"/>
                <c:pt idx="0" formatCode="General">
                  <c:v>99.5</c:v>
                </c:pt>
                <c:pt idx="1">
                  <c:v>5.8</c:v>
                </c:pt>
                <c:pt idx="2">
                  <c:v>19</c:v>
                </c:pt>
                <c:pt idx="3">
                  <c:v>36.6</c:v>
                </c:pt>
                <c:pt idx="4">
                  <c:v>50.4</c:v>
                </c:pt>
                <c:pt idx="5">
                  <c:v>60.7</c:v>
                </c:pt>
                <c:pt idx="6">
                  <c:v>67</c:v>
                </c:pt>
                <c:pt idx="7">
                  <c:v>311.39999999999998</c:v>
                </c:pt>
                <c:pt idx="8">
                  <c:v>5.8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Сыры!$B$54:$B$62</c:f>
              <c:strCache>
                <c:ptCount val="9"/>
                <c:pt idx="0">
                  <c:v>Формирование архивных фондов</c:v>
                </c:pt>
                <c:pt idx="1">
                  <c:v>Защита прав потребителей</c:v>
                </c:pt>
                <c:pt idx="2">
                  <c:v>Профилактика правонарушений</c:v>
                </c:pt>
                <c:pt idx="3">
                  <c:v>Профилактика терроризма и экстремизма</c:v>
                </c:pt>
                <c:pt idx="4">
                  <c:v>Профилактика наркомании </c:v>
                </c:pt>
                <c:pt idx="5">
                  <c:v>Обучение действиям в чрезвычайных ситуациях</c:v>
                </c:pt>
                <c:pt idx="6">
                  <c:v>Общественные работы</c:v>
                </c:pt>
                <c:pt idx="7">
                  <c:v>Трудоустройство несовершеннолетних</c:v>
                </c:pt>
                <c:pt idx="8">
                  <c:v>Развитие малого бизнеса</c:v>
                </c:pt>
              </c:strCache>
            </c:strRef>
          </c:cat>
          <c:val>
            <c:numRef>
              <c:f>Сыры!$D$54:$D$62</c:f>
              <c:numCache>
                <c:formatCode>#\ ##0.0</c:formatCode>
                <c:ptCount val="9"/>
                <c:pt idx="0" formatCode="0.0">
                  <c:v>0</c:v>
                </c:pt>
                <c:pt idx="1">
                  <c:v>5.8</c:v>
                </c:pt>
                <c:pt idx="2">
                  <c:v>19</c:v>
                </c:pt>
                <c:pt idx="3">
                  <c:v>16.600000000000001</c:v>
                </c:pt>
                <c:pt idx="4">
                  <c:v>30.3</c:v>
                </c:pt>
                <c:pt idx="5">
                  <c:v>57.8</c:v>
                </c:pt>
                <c:pt idx="6">
                  <c:v>0</c:v>
                </c:pt>
                <c:pt idx="7">
                  <c:v>4</c:v>
                </c:pt>
                <c:pt idx="8">
                  <c:v>5.8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0794408"/>
        <c:axId val="130799504"/>
      </c:barChart>
      <c:catAx>
        <c:axId val="130794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799504"/>
        <c:crosses val="autoZero"/>
        <c:auto val="1"/>
        <c:lblAlgn val="ctr"/>
        <c:lblOffset val="100"/>
        <c:noMultiLvlLbl val="0"/>
      </c:catAx>
      <c:valAx>
        <c:axId val="130799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0794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Сыры!$B$63:$B$73</c:f>
              <c:strCache>
                <c:ptCount val="10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дорожно-транспортного травматизма</c:v>
                </c:pt>
                <c:pt idx="4">
                  <c:v>Профилактика межнациональных конфликтов</c:v>
                </c:pt>
                <c:pt idx="5">
                  <c:v> Участие в городских праздничных мероприятий</c:v>
                </c:pt>
                <c:pt idx="6">
                  <c:v>Сохранение местных традиций</c:v>
                </c:pt>
                <c:pt idx="7">
                  <c:v>Организация досуговых мероприятий</c:v>
                </c:pt>
                <c:pt idx="8">
                  <c:v>Физкультурно-оздоровительные мероприятия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Сыры!$C$63:$C$73</c:f>
              <c:numCache>
                <c:formatCode>#\ ##0.0</c:formatCode>
                <c:ptCount val="10"/>
                <c:pt idx="0">
                  <c:v>16988.599999999999</c:v>
                </c:pt>
                <c:pt idx="1">
                  <c:v>41.2</c:v>
                </c:pt>
                <c:pt idx="2">
                  <c:v>65.7</c:v>
                </c:pt>
                <c:pt idx="3">
                  <c:v>11.2</c:v>
                </c:pt>
                <c:pt idx="4">
                  <c:v>15.4</c:v>
                </c:pt>
                <c:pt idx="5">
                  <c:v>7247.4</c:v>
                </c:pt>
                <c:pt idx="6">
                  <c:v>1441.2</c:v>
                </c:pt>
                <c:pt idx="7">
                  <c:v>927.9</c:v>
                </c:pt>
                <c:pt idx="8">
                  <c:v>599.20000000000005</c:v>
                </c:pt>
                <c:pt idx="9">
                  <c:v>1650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Сыры!$B$63:$B$73</c:f>
              <c:strCache>
                <c:ptCount val="10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дорожно-транспортного травматизма</c:v>
                </c:pt>
                <c:pt idx="4">
                  <c:v>Профилактика межнациональных конфликтов</c:v>
                </c:pt>
                <c:pt idx="5">
                  <c:v> Участие в городских праздничных мероприятий</c:v>
                </c:pt>
                <c:pt idx="6">
                  <c:v>Сохранение местных традиций</c:v>
                </c:pt>
                <c:pt idx="7">
                  <c:v>Организация досуговых мероприятий</c:v>
                </c:pt>
                <c:pt idx="8">
                  <c:v>Физкультурно-оздоровительные мероприятия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Сыры!$D$63:$D$73</c:f>
              <c:numCache>
                <c:formatCode>#\ ##0.0</c:formatCode>
                <c:ptCount val="10"/>
                <c:pt idx="0">
                  <c:v>162.80000000000001</c:v>
                </c:pt>
                <c:pt idx="1">
                  <c:v>11.2</c:v>
                </c:pt>
                <c:pt idx="2">
                  <c:v>12.3</c:v>
                </c:pt>
                <c:pt idx="3">
                  <c:v>11.2</c:v>
                </c:pt>
                <c:pt idx="4">
                  <c:v>15.4</c:v>
                </c:pt>
                <c:pt idx="5">
                  <c:v>36.4</c:v>
                </c:pt>
                <c:pt idx="6">
                  <c:v>684.5</c:v>
                </c:pt>
                <c:pt idx="7">
                  <c:v>0</c:v>
                </c:pt>
                <c:pt idx="8">
                  <c:v>0</c:v>
                </c:pt>
                <c:pt idx="9">
                  <c:v>315.2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0796368"/>
        <c:axId val="130797152"/>
      </c:barChart>
      <c:catAx>
        <c:axId val="130796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797152"/>
        <c:crosses val="autoZero"/>
        <c:auto val="1"/>
        <c:lblAlgn val="ctr"/>
        <c:lblOffset val="100"/>
        <c:noMultiLvlLbl val="0"/>
      </c:catAx>
      <c:valAx>
        <c:axId val="130797152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13079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80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Сыры!$B$5:$B$11</c:f>
              <c:strCache>
                <c:ptCount val="6"/>
                <c:pt idx="0">
                  <c:v>Налог на доходы физических лиц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Дотации</c:v>
                </c:pt>
                <c:pt idx="5">
                  <c:v>Субвенции</c:v>
                </c:pt>
              </c:strCache>
            </c:strRef>
          </c:cat>
          <c:val>
            <c:numRef>
              <c:f>Сыры!$C$5:$C$11</c:f>
              <c:numCache>
                <c:formatCode>#\ ##0.0</c:formatCode>
                <c:ptCount val="6"/>
                <c:pt idx="0">
                  <c:v>29898</c:v>
                </c:pt>
                <c:pt idx="1">
                  <c:v>69.599999999999994</c:v>
                </c:pt>
                <c:pt idx="2">
                  <c:v>1069.5</c:v>
                </c:pt>
                <c:pt idx="3">
                  <c:v>1</c:v>
                </c:pt>
                <c:pt idx="4">
                  <c:v>20585.2</c:v>
                </c:pt>
                <c:pt idx="5">
                  <c:v>14493.3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Сыры!$B$4:$B$11</c:f>
              <c:strCache>
                <c:ptCount val="6"/>
                <c:pt idx="0">
                  <c:v>Налог на доходы физических лиц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Дотации</c:v>
                </c:pt>
                <c:pt idx="5">
                  <c:v>Субвенции</c:v>
                </c:pt>
              </c:strCache>
            </c:strRef>
          </c:cat>
          <c:val>
            <c:numRef>
              <c:f>Сыры!$C$4:$C$11</c:f>
              <c:numCache>
                <c:formatCode>#\ ##0.0</c:formatCode>
                <c:ptCount val="6"/>
                <c:pt idx="0">
                  <c:v>29898</c:v>
                </c:pt>
                <c:pt idx="1">
                  <c:v>69.599999999999994</c:v>
                </c:pt>
                <c:pt idx="2">
                  <c:v>1069.5</c:v>
                </c:pt>
                <c:pt idx="3">
                  <c:v>1</c:v>
                </c:pt>
                <c:pt idx="4">
                  <c:v>20585.2</c:v>
                </c:pt>
                <c:pt idx="5">
                  <c:v>14493.3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Сыры!$B$4:$B$11</c:f>
              <c:strCache>
                <c:ptCount val="6"/>
                <c:pt idx="0">
                  <c:v>Налог на доходы физических лиц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Дотации</c:v>
                </c:pt>
                <c:pt idx="5">
                  <c:v>Субвенции</c:v>
                </c:pt>
              </c:strCache>
            </c:strRef>
          </c:cat>
          <c:val>
            <c:numRef>
              <c:f>Сыры!$D$4:$D$11</c:f>
              <c:numCache>
                <c:formatCode>#\ ##0.0</c:formatCode>
                <c:ptCount val="6"/>
                <c:pt idx="0">
                  <c:v>5671.2</c:v>
                </c:pt>
                <c:pt idx="1">
                  <c:v>0</c:v>
                </c:pt>
                <c:pt idx="2">
                  <c:v>-19.8</c:v>
                </c:pt>
                <c:pt idx="3">
                  <c:v>0</c:v>
                </c:pt>
                <c:pt idx="4">
                  <c:v>3135</c:v>
                </c:pt>
                <c:pt idx="5">
                  <c:v>3810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516080"/>
        <c:axId val="207474656"/>
      </c:barChart>
      <c:catAx>
        <c:axId val="112516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474656"/>
        <c:crosses val="autoZero"/>
        <c:auto val="1"/>
        <c:lblAlgn val="ctr"/>
        <c:lblOffset val="100"/>
        <c:noMultiLvlLbl val="0"/>
      </c:catAx>
      <c:valAx>
        <c:axId val="207474656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11251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Сыры!$B$21:$B$48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Сыры!$C$21:$C$48</c:f>
              <c:numCache>
                <c:formatCode>#\ ##0.0</c:formatCode>
                <c:ptCount val="10"/>
                <c:pt idx="0">
                  <c:v>18259.5</c:v>
                </c:pt>
                <c:pt idx="1">
                  <c:v>60.7</c:v>
                </c:pt>
                <c:pt idx="2">
                  <c:v>384.2</c:v>
                </c:pt>
                <c:pt idx="3">
                  <c:v>24145.199999999997</c:v>
                </c:pt>
                <c:pt idx="4">
                  <c:v>41.2</c:v>
                </c:pt>
                <c:pt idx="5">
                  <c:v>92.300000000000011</c:v>
                </c:pt>
                <c:pt idx="6">
                  <c:v>9616.5</c:v>
                </c:pt>
                <c:pt idx="7">
                  <c:v>13396.900000000001</c:v>
                </c:pt>
                <c:pt idx="8">
                  <c:v>599.20000000000005</c:v>
                </c:pt>
                <c:pt idx="9">
                  <c:v>1650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Сыры!$B$21:$B$48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Сыры!$C$21:$C$48</c:f>
              <c:numCache>
                <c:formatCode>#\ ##0.0</c:formatCode>
                <c:ptCount val="10"/>
                <c:pt idx="0">
                  <c:v>18259.5</c:v>
                </c:pt>
                <c:pt idx="1">
                  <c:v>60.7</c:v>
                </c:pt>
                <c:pt idx="2">
                  <c:v>384.2</c:v>
                </c:pt>
                <c:pt idx="3">
                  <c:v>24145.199999999997</c:v>
                </c:pt>
                <c:pt idx="4">
                  <c:v>41.2</c:v>
                </c:pt>
                <c:pt idx="5">
                  <c:v>92.300000000000011</c:v>
                </c:pt>
                <c:pt idx="6">
                  <c:v>9616.5</c:v>
                </c:pt>
                <c:pt idx="7">
                  <c:v>13396.900000000001</c:v>
                </c:pt>
                <c:pt idx="8">
                  <c:v>599.20000000000005</c:v>
                </c:pt>
                <c:pt idx="9">
                  <c:v>1650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Сыры!$B$21:$B$48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Сыры!$D$21:$D$48</c:f>
              <c:numCache>
                <c:formatCode>#\ ##0.0</c:formatCode>
                <c:ptCount val="10"/>
                <c:pt idx="0">
                  <c:v>4598.2</c:v>
                </c:pt>
                <c:pt idx="1">
                  <c:v>57.8</c:v>
                </c:pt>
                <c:pt idx="2">
                  <c:v>9.8000000000000007</c:v>
                </c:pt>
                <c:pt idx="3">
                  <c:v>1859.2</c:v>
                </c:pt>
                <c:pt idx="4">
                  <c:v>11.2</c:v>
                </c:pt>
                <c:pt idx="5">
                  <c:v>38.900000000000006</c:v>
                </c:pt>
                <c:pt idx="6">
                  <c:v>720.9</c:v>
                </c:pt>
                <c:pt idx="7">
                  <c:v>2765.7</c:v>
                </c:pt>
                <c:pt idx="8">
                  <c:v>0</c:v>
                </c:pt>
                <c:pt idx="9">
                  <c:v>315.2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7473480"/>
        <c:axId val="207479752"/>
      </c:barChart>
      <c:catAx>
        <c:axId val="207473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479752"/>
        <c:crosses val="autoZero"/>
        <c:auto val="1"/>
        <c:lblAlgn val="ctr"/>
        <c:lblOffset val="100"/>
        <c:noMultiLvlLbl val="0"/>
      </c:catAx>
      <c:valAx>
        <c:axId val="207479752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207473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0725-FDD8-43E4-BD9E-5FF920A4468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3532-73EF-4047-A1D7-576F66E96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7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4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4610-29BD-463E-B1BE-F686A61B65B7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F10-A651-470F-8BCA-2EC8629F3461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AE0-E440-47F5-8531-BEC689001CA6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64F4-4AC9-4A1D-AC5D-55107FEF6A3E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B8A0-7F36-4350-ADB3-C2CDC77A6919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5913-A357-4C7E-94AE-EAC3647DB912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CAF0-9363-4626-9169-07B36B480CF6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40D0-2AD2-4B24-94A8-CC976C313E2F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DA81-C738-48C6-B50F-F747CA36135B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BB09-1B48-4DE3-9A48-6B7C52EC98BC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E88-1BCE-424D-A8CB-D88A9E86E63E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3BA-7570-4EE7-8EC7-9706FC7262B5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537B-F92E-4EBA-8ABD-E66122FC227C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86E-31A7-437B-85EB-0A8787DC8E87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D591-98D7-44FB-A3B0-2126DB4EE1C4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73FA-9E2E-451C-8387-94B6B35147CD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80000"/>
                <a:lumOff val="20000"/>
              </a:srgbClr>
            </a:gs>
            <a:gs pos="100000">
              <a:srgbClr val="DFE8C4">
                <a:lumMod val="98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FC74-1487-407B-A6EB-201F00771486}" type="datetime1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chart" Target="../charts/chart8.xml"/><Relationship Id="rId7" Type="http://schemas.openxmlformats.org/officeDocument/2006/relationships/slide" Target="slide13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image" Target="../media/image1.jpeg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3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12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slide" Target="slide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1.jpeg"/><Relationship Id="rId4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1-й квартал на 2021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граждан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Внутригородское муниципальное образование Санкт-Петербурга муниципальный округ Васильевский</a:t>
            </a:r>
            <a:endParaRPr lang="ru-RU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Выноска со стрелкой вверх 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26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1-й квартал 2021 финансового года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доходов бюджета (тыс./руб.)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291344"/>
              </p:ext>
            </p:extLst>
          </p:nvPr>
        </p:nvGraphicFramePr>
        <p:xfrm>
          <a:off x="2763632" y="2988517"/>
          <a:ext cx="8140001" cy="3535198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66046"/>
                <a:gridCol w="914186"/>
                <a:gridCol w="921722"/>
                <a:gridCol w="995578"/>
                <a:gridCol w="742469"/>
              </a:tblGrid>
              <a:tr h="547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31 038,1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5 651,4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18,21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Налоги на совокупный доход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29 898,0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5 671,2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18,97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Доходы от </a:t>
                      </a:r>
                      <a:r>
                        <a:rPr lang="ru-RU" sz="1000" b="0" dirty="0" smtClean="0">
                          <a:effectLst/>
                        </a:rPr>
                        <a:t>компенсации</a:t>
                      </a:r>
                      <a:r>
                        <a:rPr lang="ru-RU" sz="1000" b="0" baseline="0" dirty="0" smtClean="0">
                          <a:effectLst/>
                        </a:rPr>
                        <a:t> затрат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0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Штрафы, санкции, возмещение ущерба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-19,8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117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</a:t>
                      </a:r>
                      <a:r>
                        <a:rPr lang="ru-RU" sz="1000" dirty="0" smtClean="0">
                          <a:effectLst/>
                        </a:rPr>
                        <a:t>поступления (субвенции)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35 078,5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6 945,0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19,80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Дотации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20 585,2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3 135,0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15,23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Субвенции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14 493,3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3 810,0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26,29</a:t>
                      </a:r>
                    </a:p>
                  </a:txBody>
                  <a:tcPr marL="9525" marR="9525" marT="9525" marB="0" anchor="ctr"/>
                </a:tc>
              </a:tr>
              <a:tr h="3322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66 116,6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12 596,4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119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за 1-й квартал </a:t>
            </a:r>
            <a:r>
              <a:rPr lang="ru-RU" b="1" dirty="0" smtClean="0"/>
              <a:t>2021 </a:t>
            </a:r>
            <a:r>
              <a:rPr lang="ru-RU" b="1" dirty="0"/>
              <a:t>финансового </a:t>
            </a:r>
            <a:r>
              <a:rPr lang="ru-RU" b="1" dirty="0" smtClean="0"/>
              <a:t>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доходов бюджета (тыс./руб.)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408140"/>
              </p:ext>
            </p:extLst>
          </p:nvPr>
        </p:nvGraphicFramePr>
        <p:xfrm>
          <a:off x="2903220" y="2764971"/>
          <a:ext cx="8298180" cy="37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5409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247053"/>
              </p:ext>
            </p:extLst>
          </p:nvPr>
        </p:nvGraphicFramePr>
        <p:xfrm>
          <a:off x="5115103" y="2994813"/>
          <a:ext cx="5476875" cy="332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920621"/>
              </p:ext>
            </p:extLst>
          </p:nvPr>
        </p:nvGraphicFramePr>
        <p:xfrm>
          <a:off x="5115103" y="2839599"/>
          <a:ext cx="5476875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1-й квартал 2021 финансового года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расходов бюджета (план)</a:t>
            </a:r>
            <a:endParaRPr lang="ru-RU" dirty="0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3528187" y="3081848"/>
            <a:ext cx="2144802" cy="467226"/>
          </a:xfrm>
          <a:prstGeom prst="wedgeRectCallout">
            <a:avLst>
              <a:gd name="adj1" fmla="val 79492"/>
              <a:gd name="adj2" fmla="val 3285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безопасность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5959793" y="2563198"/>
            <a:ext cx="1948544" cy="438001"/>
          </a:xfrm>
          <a:prstGeom prst="wedgeRectCallout">
            <a:avLst>
              <a:gd name="adj1" fmla="val -23391"/>
              <a:gd name="adj2" fmla="val 14543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0,56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455079" y="4478899"/>
            <a:ext cx="1600647" cy="501019"/>
          </a:xfrm>
          <a:prstGeom prst="wedgeRectCallout">
            <a:avLst>
              <a:gd name="adj1" fmla="val -56153"/>
              <a:gd name="adj2" fmla="val -11265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7190079" y="6170339"/>
            <a:ext cx="1741091" cy="530233"/>
          </a:xfrm>
          <a:prstGeom prst="wedgeRectCallout">
            <a:avLst>
              <a:gd name="adj1" fmla="val 22550"/>
              <a:gd name="adj2" fmla="val -6923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Социальная политика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19,63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4722007" y="5964711"/>
            <a:ext cx="1370351" cy="636517"/>
          </a:xfrm>
          <a:prstGeom prst="wedgeRectCallout">
            <a:avLst>
              <a:gd name="adj1" fmla="val 78129"/>
              <a:gd name="adj2" fmla="val -7642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Физическая культура и спорт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0,88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3687663" y="4979918"/>
            <a:ext cx="1523374" cy="636517"/>
          </a:xfrm>
          <a:prstGeom prst="wedgeRectCallout">
            <a:avLst>
              <a:gd name="adj1" fmla="val 101200"/>
              <a:gd name="adj2" fmla="val 5209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2,42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3248107" y="3970887"/>
            <a:ext cx="1741091" cy="636517"/>
          </a:xfrm>
          <a:prstGeom prst="wedgeRectCallout">
            <a:avLst>
              <a:gd name="adj1" fmla="val 66976"/>
              <a:gd name="adj2" fmla="val -1459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26,76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10455079" y="3439869"/>
            <a:ext cx="1600432" cy="531018"/>
          </a:xfrm>
          <a:prstGeom prst="wedgeRectCallout">
            <a:avLst>
              <a:gd name="adj1" fmla="val -64273"/>
              <a:gd name="adj2" fmla="val 77696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9829978" y="5821595"/>
            <a:ext cx="1447622" cy="608316"/>
          </a:xfrm>
          <a:prstGeom prst="wedgeRectCallout">
            <a:avLst>
              <a:gd name="adj1" fmla="val -38191"/>
              <a:gd name="adj2" fmla="val -10311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Культура, кинематография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14,09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9285755" y="2563198"/>
            <a:ext cx="1840025" cy="630728"/>
          </a:xfrm>
          <a:prstGeom prst="wedgeRectCallout">
            <a:avLst>
              <a:gd name="adj1" fmla="val -69149"/>
              <a:gd name="adj2" fmla="val 6701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35,38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7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560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1-й квартал 2021 финансового года 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08755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расходов бюджета (тыс./руб.)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767829"/>
              </p:ext>
            </p:extLst>
          </p:nvPr>
        </p:nvGraphicFramePr>
        <p:xfrm>
          <a:off x="2763298" y="2676835"/>
          <a:ext cx="8244671" cy="383900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663014"/>
                <a:gridCol w="895414"/>
                <a:gridCol w="979359"/>
                <a:gridCol w="979359"/>
                <a:gridCol w="727525"/>
              </a:tblGrid>
              <a:tr h="294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Общегосударственные вопросы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18 259,5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25,18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</a:t>
                      </a:r>
                      <a:r>
                        <a:rPr lang="ru-RU" sz="1000" b="0" dirty="0" smtClean="0">
                          <a:effectLst/>
                        </a:rPr>
                        <a:t>безопасность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0300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экономика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0400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Жилищно-коммунальное хозяйство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0500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24 145,2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0600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Образование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0700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Культура, кинематография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0800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9 616,5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Социальная политика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13 396,9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2 765,7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Физическая культура и спорт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Средства массовой информации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1200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964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68 245,7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10 376,9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15,21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55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за 1-й квартал </a:t>
            </a:r>
            <a:r>
              <a:rPr lang="ru-RU" b="1" dirty="0" smtClean="0"/>
              <a:t>2021 </a:t>
            </a:r>
            <a:r>
              <a:rPr lang="ru-RU" b="1" dirty="0"/>
              <a:t>финансового года </a:t>
            </a:r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0997" y="164948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расходов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294350"/>
              </p:ext>
            </p:extLst>
          </p:nvPr>
        </p:nvGraphicFramePr>
        <p:xfrm>
          <a:off x="3088480" y="1807213"/>
          <a:ext cx="8764430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854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513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Контактная информация МО Васильевский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168857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Руководство:</a:t>
            </a:r>
            <a:endParaRPr lang="ru-RU" dirty="0"/>
          </a:p>
        </p:txBody>
      </p:sp>
      <p:pic>
        <p:nvPicPr>
          <p:cNvPr id="6" name="Рисунок 5" descr="http://www.msmov.spb.ru/files/image/foto/dep_2014/dep_2014_figurin_19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32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http://www.msmov.spb.ru/files/image/foto/adm/ivanov_d_v_1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653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6" y="4382697"/>
            <a:ext cx="4105502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err="1" smtClean="0"/>
              <a:t>Фигурин</a:t>
            </a:r>
            <a:r>
              <a:rPr lang="ru-RU" sz="1200" b="1" dirty="0" smtClean="0"/>
              <a:t> Игорь Стефанович</a:t>
            </a:r>
            <a:endParaRPr lang="ru-RU" sz="1200" dirty="0" smtClean="0"/>
          </a:p>
          <a:p>
            <a:pPr algn="ctr"/>
            <a:r>
              <a:rPr lang="ru-RU" sz="1000" dirty="0" smtClean="0"/>
              <a:t>Глава внутригородского муниципального образования </a:t>
            </a:r>
            <a:br>
              <a:rPr lang="ru-RU" sz="1000" dirty="0" smtClean="0"/>
            </a:br>
            <a:r>
              <a:rPr lang="ru-RU" sz="1000" dirty="0" smtClean="0"/>
              <a:t>Санкт-Петербурга муниципальный округ Васильевский</a:t>
            </a:r>
            <a:endParaRPr lang="ru-RU" sz="1000" dirty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6834641" y="4369014"/>
            <a:ext cx="4628015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Иванов Дмитрий Владимирович</a:t>
            </a:r>
            <a:endParaRPr lang="ru-RU" sz="1200" dirty="0"/>
          </a:p>
          <a:p>
            <a:pPr algn="ctr"/>
            <a:r>
              <a:rPr lang="ru-RU" sz="1000" dirty="0"/>
              <a:t>Глава местной администрации </a:t>
            </a:r>
            <a:r>
              <a:rPr lang="ru-RU" sz="1000" dirty="0" smtClean="0"/>
              <a:t>внутригородского </a:t>
            </a:r>
            <a:r>
              <a:rPr lang="ru-RU" sz="1000" dirty="0"/>
              <a:t>муниципального образования Санкт-Петербурга </a:t>
            </a:r>
            <a:r>
              <a:rPr lang="ru-RU" sz="1000" dirty="0" smtClean="0"/>
              <a:t>муниципальный </a:t>
            </a:r>
            <a:r>
              <a:rPr lang="ru-RU" sz="1000" dirty="0"/>
              <a:t>округ </a:t>
            </a:r>
            <a:r>
              <a:rPr lang="ru-RU" sz="1000" dirty="0" smtClean="0"/>
              <a:t>Васильевский</a:t>
            </a:r>
            <a:endParaRPr lang="ru-RU" sz="1000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850470" y="5713551"/>
            <a:ext cx="8915399" cy="7634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Телефон/факс:</a:t>
            </a:r>
            <a:r>
              <a:rPr lang="ru-RU" sz="1400" dirty="0"/>
              <a:t> 328-58-31, 323-32-34, 323-32-61</a:t>
            </a:r>
            <a:br>
              <a:rPr lang="ru-RU" sz="1400" dirty="0"/>
            </a:br>
            <a:r>
              <a:rPr lang="ru-RU" sz="1400" b="1" dirty="0"/>
              <a:t>С</a:t>
            </a:r>
            <a:r>
              <a:rPr lang="ru-RU" sz="1400" b="1" dirty="0" smtClean="0"/>
              <a:t>айт: </a:t>
            </a:r>
            <a:r>
              <a:rPr lang="en-US" sz="1400" dirty="0" smtClean="0"/>
              <a:t>https://www.msmov.spb.ru       </a:t>
            </a:r>
            <a:r>
              <a:rPr lang="ru-RU" sz="1400" b="1" dirty="0" smtClean="0"/>
              <a:t>e-</a:t>
            </a:r>
            <a:r>
              <a:rPr lang="ru-RU" sz="1400" b="1" dirty="0" err="1" smtClean="0"/>
              <a:t>mail</a:t>
            </a:r>
            <a:r>
              <a:rPr lang="ru-RU" sz="1400" b="1" dirty="0"/>
              <a:t>:</a:t>
            </a:r>
            <a:r>
              <a:rPr lang="ru-RU" sz="1400" dirty="0"/>
              <a:t> mcmo8@mail.ru</a:t>
            </a:r>
            <a:br>
              <a:rPr lang="ru-RU" sz="1400" dirty="0"/>
            </a:br>
            <a:r>
              <a:rPr lang="ru-RU" sz="1400" b="1" dirty="0"/>
              <a:t>Почтовый адрес:</a:t>
            </a:r>
            <a:r>
              <a:rPr lang="ru-RU" sz="1400" dirty="0"/>
              <a:t> 199004, Санкт-Петербург, 4-я линия В.О., д. 45, </a:t>
            </a:r>
            <a:r>
              <a:rPr lang="ru-RU" sz="1400" dirty="0" err="1"/>
              <a:t>каб</a:t>
            </a:r>
            <a:r>
              <a:rPr lang="ru-RU" sz="1400" dirty="0"/>
              <a:t>. №2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6834641" y="5160836"/>
            <a:ext cx="4628015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граждан:  каждый Вторник с 15:00 до 18:00</a:t>
            </a:r>
            <a:endParaRPr lang="ru-RU" sz="1000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516870" y="5171722"/>
            <a:ext cx="4372201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избирателей: 1-й и 3-й Четверг с 16:00 до 18:00</a:t>
            </a:r>
            <a:endParaRPr lang="ru-RU" sz="10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66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9327" y="1593825"/>
            <a:ext cx="8915399" cy="49476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Ведомственные целевые программы МО Васильевский за 1-й квартал 2021 года: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 tooltip="П Е Р Е Х О Д"/>
              </a:rPr>
              <a:t>Структура ведомственных целевых программ                                                                     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Исполнение ведомственных целевых программ                                                                 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Динамика исполнения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ведомственных целевых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программ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                                               7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Доходы бюджета МО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Васильевский за 1-й 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2021 финансового года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Структура доходов бюджета                                                                                                      9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Исполнение доходов бюджета                                                                                                10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Динамика доходов бюджета                                                                                                    11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Расходы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бюджета МО Васильевский за 1-й 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2021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финансового года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Структура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расходов 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    12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Исполнение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13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Динамика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                                                                                                  14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Контактная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информация                                                   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15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50000"/>
              </a:lnSpc>
            </a:pP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Оглавление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Выноска со стрелкой вверх 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Диаграмма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02591"/>
              </p:ext>
            </p:extLst>
          </p:nvPr>
        </p:nvGraphicFramePr>
        <p:xfrm>
          <a:off x="4628106" y="2832387"/>
          <a:ext cx="5476875" cy="339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961189"/>
              </p:ext>
            </p:extLst>
          </p:nvPr>
        </p:nvGraphicFramePr>
        <p:xfrm>
          <a:off x="4676926" y="2785323"/>
          <a:ext cx="5476875" cy="3400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1-й квартал 2021 года </a:t>
            </a:r>
          </a:p>
        </p:txBody>
      </p:sp>
      <p:pic>
        <p:nvPicPr>
          <p:cNvPr id="1026" name="Рисунок 1" descr="Васильевский_герб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Структура Ведомственных целевых программ (план)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4895108" y="2454641"/>
            <a:ext cx="2144802" cy="467226"/>
          </a:xfrm>
          <a:prstGeom prst="wedgeRectCallout">
            <a:avLst>
              <a:gd name="adj1" fmla="val 12663"/>
              <a:gd name="adj2" fmla="val 10225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Благоустройство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57,31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2856783" y="5440184"/>
            <a:ext cx="2144802" cy="503415"/>
          </a:xfrm>
          <a:prstGeom prst="wedgeRectCallout">
            <a:avLst>
              <a:gd name="adj1" fmla="val 88565"/>
              <a:gd name="adj2" fmla="val 872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5,57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4250158" y="6110747"/>
            <a:ext cx="2238154" cy="467226"/>
          </a:xfrm>
          <a:prstGeom prst="wedgeRectCallout">
            <a:avLst>
              <a:gd name="adj1" fmla="val 49025"/>
              <a:gd name="adj2" fmla="val -9312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Физкультурно-оздоровительные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2,02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9893831" y="1669164"/>
            <a:ext cx="2242443" cy="2394189"/>
          </a:xfrm>
          <a:prstGeom prst="wedgeRectCallout">
            <a:avLst>
              <a:gd name="adj1" fmla="val -57919"/>
              <a:gd name="adj2" fmla="val 3748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Формирование архивного фонда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0,34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Защита прав потребителей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Обучение действиям при ГО и ЧС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0,20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Общественные работы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Трудоустройство несовершеннолетних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1,05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Развитие малого бизнеса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6662746" y="6115751"/>
            <a:ext cx="2144802" cy="467226"/>
          </a:xfrm>
          <a:prstGeom prst="wedgeRectCallout">
            <a:avLst>
              <a:gd name="adj1" fmla="val -39189"/>
              <a:gd name="adj2" fmla="val -8442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Досуговые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3,13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8959917" y="6115751"/>
            <a:ext cx="2144802" cy="467226"/>
          </a:xfrm>
          <a:prstGeom prst="wedgeRectCallout">
            <a:avLst>
              <a:gd name="adj1" fmla="val -89512"/>
              <a:gd name="adj2" fmla="val -10131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Сохранение местных традиций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4,86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9711181" y="5228399"/>
            <a:ext cx="2242443" cy="467226"/>
          </a:xfrm>
          <a:prstGeom prst="wedgeRectCallout">
            <a:avLst>
              <a:gd name="adj1" fmla="val -43153"/>
              <a:gd name="adj2" fmla="val -12540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Городские праздничные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24,45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2227385" y="2454640"/>
            <a:ext cx="2449541" cy="2421526"/>
          </a:xfrm>
          <a:prstGeom prst="wedgeRectCallout">
            <a:avLst>
              <a:gd name="adj1" fmla="val 70473"/>
              <a:gd name="adj2" fmla="val 5191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Профессиональное 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ДТТ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0,04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правонарушений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0,06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терроризма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наркомании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0,17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межнациональных конфликтов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0,05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2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1-й квартал 2021 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Исполнение Ведомственных целевых программ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297953"/>
              </p:ext>
            </p:extLst>
          </p:nvPr>
        </p:nvGraphicFramePr>
        <p:xfrm>
          <a:off x="2721429" y="2576150"/>
          <a:ext cx="8826726" cy="368041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архивных фондов органов местного самоуправления, муниципальных предприятий и учреждений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Осуществление защиты прав потребителей.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формах,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законодательством Санкт-Петербурга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терроризма и экстремизма, а также в минимизации  и (или) ликвидации последствий проявления терроризма и экстремизма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45,36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наркомании в Санкт-Петербурге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60,12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</a:rPr>
                        <a:t>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95,22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проведение оплачиваемых общественных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453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</a:t>
            </a:r>
            <a:r>
              <a:rPr lang="ru-RU" b="1" dirty="0" smtClean="0"/>
              <a:t>2021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11199"/>
              </p:ext>
            </p:extLst>
          </p:nvPr>
        </p:nvGraphicFramePr>
        <p:xfrm>
          <a:off x="2721429" y="2461709"/>
          <a:ext cx="8826726" cy="392594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временного трудоустройства </a:t>
                      </a:r>
                      <a:r>
                        <a:rPr lang="ru-RU" sz="1100" dirty="0" smtClean="0">
                          <a:effectLst/>
                        </a:rPr>
                        <a:t>несовершеннолетних </a:t>
                      </a:r>
                      <a:r>
                        <a:rPr lang="ru-RU" sz="1100" dirty="0">
                          <a:effectLst/>
                        </a:rPr>
                        <a:t>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</a:t>
                      </a:r>
                      <a:r>
                        <a:rPr lang="ru-RU" sz="1100" dirty="0" smtClean="0">
                          <a:effectLst/>
                        </a:rPr>
                        <a:t>лет из числа выпускников образовательных учреждений начального и среднего профессионального образования, </a:t>
                      </a:r>
                      <a:r>
                        <a:rPr lang="ru-RU" sz="1100" dirty="0">
                          <a:effectLst/>
                        </a:rPr>
                        <a:t>ищущих работу </a:t>
                      </a:r>
                      <a:r>
                        <a:rPr lang="ru-RU" sz="1100" dirty="0" smtClean="0">
                          <a:effectLst/>
                        </a:rPr>
                        <a:t>впервые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1,28</a:t>
                      </a: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Содействие развитию малого бизнеса на территории муниципального образования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16 988,6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0,96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образования, за исключением организаций и осуществления мероприятий по экологическому контролю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27,18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12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членов выборных органов местного самоуправления,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депутатов муниципальных советов муниципальных образований,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работников 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18,72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13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реализации мер по профилактике дорожно-транспортного травматизма на территории муниципального образования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                                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</a:t>
            </a:r>
            <a:r>
              <a:rPr lang="ru-RU" b="1" dirty="0" smtClean="0"/>
              <a:t>2021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860160"/>
              </p:ext>
            </p:extLst>
          </p:nvPr>
        </p:nvGraphicFramePr>
        <p:xfrm>
          <a:off x="2721429" y="2416462"/>
          <a:ext cx="8826726" cy="403854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66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14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сохранения и развития языков и культуры народов РФ, проживающих на территории муниципального образования, социально и культурную адаптацию мигрантов, профилактику межнациональных конфликтов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5314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15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  местных и участие в организации и проведении городских праздничных и иных зрелищных мероприятий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7 247,4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0,50</a:t>
                      </a:r>
                    </a:p>
                  </a:txBody>
                  <a:tcPr marL="9525" marR="9525" marT="9525" marB="0" anchor="ctr"/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мероприятий по сохранению и развитию местных традиций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1 441,2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684,5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47,50</a:t>
                      </a:r>
                    </a:p>
                  </a:txBody>
                  <a:tcPr marL="9525" marR="9525" marT="9525" marB="0" anchor="ctr"/>
                </a:tc>
              </a:tr>
              <a:tr h="34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проведению досуговых мероприятий для жителей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условий для развития на территории муниципального образования физической культуры и массового спорта, организация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физкультурных мероприятий, физкультурно-оздоровительных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спортивных мероприятий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46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печатного средства массовой информации для опубликования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правовых актов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официальной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 о социально-экономическом и культурном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образования, о развитии его общественной инфраструктуры и иной официальной информации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19,10</a:t>
                      </a:r>
                    </a:p>
                  </a:txBody>
                  <a:tcPr marL="9525" marR="9525" marT="9525" marB="0" anchor="ctr"/>
                </a:tc>
              </a:tr>
              <a:tr h="279629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29 644,0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</a:t>
            </a:r>
            <a:r>
              <a:rPr lang="ru-RU" b="1" dirty="0" smtClean="0"/>
              <a:t>2021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/>
          <a:lstStyle/>
          <a:p>
            <a:r>
              <a:rPr lang="ru-RU" dirty="0" smtClean="0"/>
              <a:t>Динамика исполнения ведомственных целевых программ в тыс. руб.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903723"/>
              </p:ext>
            </p:extLst>
          </p:nvPr>
        </p:nvGraphicFramePr>
        <p:xfrm>
          <a:off x="2818923" y="2378182"/>
          <a:ext cx="8073867" cy="4167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415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</a:t>
            </a:r>
            <a:r>
              <a:rPr lang="ru-RU" b="1" dirty="0" smtClean="0"/>
              <a:t>2021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исполнения ведомственных целевых программ 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149613"/>
              </p:ext>
            </p:extLst>
          </p:nvPr>
        </p:nvGraphicFramePr>
        <p:xfrm>
          <a:off x="2784915" y="2563198"/>
          <a:ext cx="8611077" cy="39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7095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606189"/>
              </p:ext>
            </p:extLst>
          </p:nvPr>
        </p:nvGraphicFramePr>
        <p:xfrm>
          <a:off x="4786364" y="2687118"/>
          <a:ext cx="5457825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20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1-й квартал 2021 финансового 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доходов бюджета (план)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645628" y="5137676"/>
            <a:ext cx="1368975" cy="612648"/>
          </a:xfrm>
          <a:prstGeom prst="wedgeRectCallout">
            <a:avLst>
              <a:gd name="adj1" fmla="val 76196"/>
              <a:gd name="adj2" fmla="val -6090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Поступления: Субвенции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21,92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10334342" y="3681196"/>
            <a:ext cx="1611089" cy="612648"/>
          </a:xfrm>
          <a:prstGeom prst="wedgeRectCallout">
            <a:avLst>
              <a:gd name="adj1" fmla="val -77113"/>
              <a:gd name="adj2" fmla="val 217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Штрафы, санкции, возмещения ущерба </a:t>
            </a:r>
            <a:r>
              <a:rPr lang="ru-RU" sz="1000" b="1" dirty="0" smtClean="0">
                <a:solidFill>
                  <a:schemeClr val="tx1"/>
                </a:solidFill>
              </a:rPr>
              <a:t>1,62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10297609" y="2651858"/>
            <a:ext cx="1647822" cy="612648"/>
          </a:xfrm>
          <a:prstGeom prst="wedgeRectCallout">
            <a:avLst>
              <a:gd name="adj1" fmla="val -83211"/>
              <a:gd name="adj2" fmla="val 12921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Доходы от компенсации затрат </a:t>
            </a:r>
            <a:r>
              <a:rPr lang="ru-RU" sz="1000" b="1" dirty="0" smtClean="0">
                <a:solidFill>
                  <a:schemeClr val="tx1"/>
                </a:solidFill>
              </a:rPr>
              <a:t>0,11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643006" y="2687118"/>
            <a:ext cx="1371597" cy="612648"/>
          </a:xfrm>
          <a:prstGeom prst="wedgeRectCallout">
            <a:avLst>
              <a:gd name="adj1" fmla="val 96341"/>
              <a:gd name="adj2" fmla="val 7591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Налог на доходы физических лиц </a:t>
            </a:r>
            <a:r>
              <a:rPr lang="ru-RU" sz="1000" b="1" dirty="0" smtClean="0">
                <a:solidFill>
                  <a:schemeClr val="tx1"/>
                </a:solidFill>
              </a:rPr>
              <a:t>45,22</a:t>
            </a:r>
            <a:r>
              <a:rPr lang="ru-RU" sz="1000" dirty="0" smtClean="0">
                <a:solidFill>
                  <a:schemeClr val="tx1"/>
                </a:solidFill>
              </a:rPr>
              <a:t> 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10374574" y="4864195"/>
            <a:ext cx="1570857" cy="612648"/>
          </a:xfrm>
          <a:prstGeom prst="wedgeRectCallout">
            <a:avLst>
              <a:gd name="adj1" fmla="val -81108"/>
              <a:gd name="adj2" fmla="val -15055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Прочие неналоговые доходы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0,001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6260420" y="5876054"/>
            <a:ext cx="1368975" cy="612648"/>
          </a:xfrm>
          <a:prstGeom prst="wedgeRectCallout">
            <a:avLst>
              <a:gd name="adj1" fmla="val 26100"/>
              <a:gd name="adj2" fmla="val -9075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Поступления: Дотации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31,13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1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P spid="7" grpId="0" animBg="1"/>
      <p:bldP spid="10" grpId="0" animBg="1"/>
      <p:bldP spid="11" grpId="0" animBg="1"/>
      <p:bldP spid="12" grpId="0" animBg="1"/>
      <p:bldP spid="17" grpId="0" animBg="1"/>
      <p:bldP spid="24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8413</TotalTime>
  <Words>1169</Words>
  <Application>Microsoft Office PowerPoint</Application>
  <PresentationFormat>Широкоэкранный</PresentationFormat>
  <Paragraphs>398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1-й квартал на 2021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430</cp:revision>
  <dcterms:created xsi:type="dcterms:W3CDTF">2017-09-11T10:04:56Z</dcterms:created>
  <dcterms:modified xsi:type="dcterms:W3CDTF">2021-04-08T07:16:20Z</dcterms:modified>
</cp:coreProperties>
</file>